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5" roundtripDataSignature="AMtx7mhvlQh4DrP/olSPt8mxNXWOwpkeY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9" Type="http://schemas.openxmlformats.org/officeDocument/2006/relationships/slide" Target="slides/slide4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11" Type="http://schemas.openxmlformats.org/officeDocument/2006/relationships/slide" Target="slides/slide7.xml"/><Relationship Id="rId55" Type="http://customschemas.google.com/relationships/presentationmetadata" Target="metadata"/><Relationship Id="rId10" Type="http://schemas.openxmlformats.org/officeDocument/2006/relationships/slide" Target="slides/slide6.xml"/><Relationship Id="rId54" Type="http://schemas.openxmlformats.org/officeDocument/2006/relationships/slide" Target="slides/slide5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2cf37a7ed1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2cf37a7ed1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2cf37a7ed1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22cf37a7ed1_0_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2cf37a7ed1_0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22cf37a7ed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2cf37a7ed1_0_2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2cf37a7ed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2cf37a7ed1_0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2cf37a7e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https://www.coindesk.com/learn/understanding-the-dao-attack/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22cf37a7ed1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22cf37a7ed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/>
              <a:t>https://www.coindesk.com/learn/understanding-the-dao-attack/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4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4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4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5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55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5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5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5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56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56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5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5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5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7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47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4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4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8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8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4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9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49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4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4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4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0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0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50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50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50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5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5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5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5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5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53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53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53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5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5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5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54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54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54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5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5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5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4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4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4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4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4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digiconomist.net/bitcoin-energy-consumption/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3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idx="1" type="body"/>
          </p:nvPr>
        </p:nvSpPr>
        <p:spPr>
          <a:xfrm>
            <a:off x="348672" y="249382"/>
            <a:ext cx="11843328" cy="653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CA" sz="3200"/>
              <a:t>Goals for today: 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</a:pPr>
            <a:r>
              <a:rPr lang="en-CA" sz="3600"/>
              <a:t>(1) block-chains: key insights / reusable design techniques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CA" sz="3200"/>
              <a:t>(2) analyze the system from the perspective of the of various topics we’ve studied this term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Noto Sans Symbols"/>
              <a:buChar char="▪"/>
            </a:pPr>
            <a:r>
              <a:rPr lang="en-CA" sz="2200"/>
              <a:t>Centralized vs. Decentralized</a:t>
            </a:r>
            <a:endParaRPr sz="6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Noto Sans Symbols"/>
              <a:buChar char="▪"/>
            </a:pPr>
            <a:r>
              <a:rPr lang="en-CA" sz="2200"/>
              <a:t>Distributed Agreement </a:t>
            </a:r>
            <a:r>
              <a:rPr lang="en-CA" sz="1300"/>
              <a:t>(e.g.,  Paxos vs. BitCoin’s heuristic on who will extend the chain)</a:t>
            </a:r>
            <a:endParaRPr sz="6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Noto Sans Symbols"/>
              <a:buChar char="▪"/>
            </a:pPr>
            <a:r>
              <a:rPr lang="en-CA" sz="2200"/>
              <a:t>Consistency Models / CAP </a:t>
            </a:r>
            <a:endParaRPr sz="6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Noto Sans Symbols"/>
              <a:buChar char="▪"/>
            </a:pPr>
            <a:r>
              <a:rPr lang="en-CA" sz="2200"/>
              <a:t>Incremental Scalability (vs. blockchain difficulty)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Noto Sans Symbols"/>
              <a:buChar char="▪"/>
            </a:pPr>
            <a:r>
              <a:rPr lang="en-CA" sz="2200"/>
              <a:t>Hash functions and Merkel Trees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Noto Sans Symbols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CA"/>
              <a:t>… generous topic 🡪 we will run out of time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9" name="Google Shape;149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50" name="Google Shape;150;p10"/>
          <p:cNvPicPr preferRelativeResize="0"/>
          <p:nvPr/>
        </p:nvPicPr>
        <p:blipFill rotWithShape="1">
          <a:blip r:embed="rId3">
            <a:alphaModFix/>
          </a:blip>
          <a:srcRect b="43048" l="1347" r="53758" t="15343"/>
          <a:stretch/>
        </p:blipFill>
        <p:spPr>
          <a:xfrm>
            <a:off x="0" y="365125"/>
            <a:ext cx="11848539" cy="61769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1"/>
          <p:cNvSpPr txBox="1"/>
          <p:nvPr>
            <p:ph type="title"/>
          </p:nvPr>
        </p:nvSpPr>
        <p:spPr>
          <a:xfrm>
            <a:off x="111868" y="365125"/>
            <a:ext cx="1208013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800"/>
              <a:buFont typeface="Calibri"/>
              <a:buNone/>
            </a:pPr>
            <a:r>
              <a:rPr lang="en-CA" sz="4800">
                <a:solidFill>
                  <a:srgbClr val="FF0000"/>
                </a:solidFill>
              </a:rPr>
              <a:t>Goofy’s 3-step scheme to get rich:</a:t>
            </a:r>
            <a:endParaRPr/>
          </a:p>
        </p:txBody>
      </p:sp>
      <p:sp>
        <p:nvSpPr>
          <p:cNvPr id="156" name="Google Shape;156;p11"/>
          <p:cNvSpPr txBox="1"/>
          <p:nvPr>
            <p:ph idx="1" type="body"/>
          </p:nvPr>
        </p:nvSpPr>
        <p:spPr>
          <a:xfrm>
            <a:off x="334793" y="2098307"/>
            <a:ext cx="11634281" cy="42254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CA" sz="3600"/>
              <a:t>1.) Mint one million coins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CA" sz="3600"/>
              <a:t>2.) Give away 10,000 of them to friends for free. 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CA" sz="3600"/>
              <a:t>3.) Buy 1,000 of them back for $1 each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4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CA" sz="4400"/>
              <a:t>What’s Goofy’s net worth now?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CA" sz="6000"/>
              <a:t>								$999,000 </a:t>
            </a:r>
            <a:r>
              <a:rPr lang="en-CA"/>
              <a:t>(in coins)</a:t>
            </a:r>
            <a:r>
              <a:rPr lang="en-CA" sz="6000"/>
              <a:t>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2" name="Google Shape;162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63" name="Google Shape;163;p12"/>
          <p:cNvPicPr preferRelativeResize="0"/>
          <p:nvPr/>
        </p:nvPicPr>
        <p:blipFill rotWithShape="1">
          <a:blip r:embed="rId3">
            <a:alphaModFix/>
          </a:blip>
          <a:srcRect b="43017" l="4239" r="54166" t="15753"/>
          <a:stretch/>
        </p:blipFill>
        <p:spPr>
          <a:xfrm>
            <a:off x="-1" y="0"/>
            <a:ext cx="12300357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69" name="Google Shape;169;p1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0" name="Google Shape;170;p13"/>
          <p:cNvPicPr preferRelativeResize="0"/>
          <p:nvPr/>
        </p:nvPicPr>
        <p:blipFill rotWithShape="1">
          <a:blip r:embed="rId3">
            <a:alphaModFix/>
          </a:blip>
          <a:srcRect b="41094" l="4041" r="52660" t="16919"/>
          <a:stretch/>
        </p:blipFill>
        <p:spPr>
          <a:xfrm>
            <a:off x="0" y="0"/>
            <a:ext cx="12573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76" name="Google Shape;176;p1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77" name="Google Shape;177;p14"/>
          <p:cNvPicPr preferRelativeResize="0"/>
          <p:nvPr/>
        </p:nvPicPr>
        <p:blipFill rotWithShape="1">
          <a:blip r:embed="rId3">
            <a:alphaModFix/>
          </a:blip>
          <a:srcRect b="41158" l="2198" r="54290" t="14208"/>
          <a:stretch/>
        </p:blipFill>
        <p:spPr>
          <a:xfrm>
            <a:off x="-1" y="0"/>
            <a:ext cx="11731557" cy="6769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83" name="Google Shape;183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84" name="Google Shape;184;p15"/>
          <p:cNvPicPr preferRelativeResize="0"/>
          <p:nvPr/>
        </p:nvPicPr>
        <p:blipFill rotWithShape="1">
          <a:blip r:embed="rId3">
            <a:alphaModFix/>
          </a:blip>
          <a:srcRect b="40402" l="4433" r="52695" t="14396"/>
          <a:stretch/>
        </p:blipFill>
        <p:spPr>
          <a:xfrm>
            <a:off x="155642" y="-38910"/>
            <a:ext cx="11614826" cy="6888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0" name="Google Shape;190;p1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1" name="Google Shape;191;p16"/>
          <p:cNvPicPr preferRelativeResize="0"/>
          <p:nvPr/>
        </p:nvPicPr>
        <p:blipFill rotWithShape="1">
          <a:blip r:embed="rId3">
            <a:alphaModFix/>
          </a:blip>
          <a:srcRect b="40969" l="2943" r="52694" t="14775"/>
          <a:stretch/>
        </p:blipFill>
        <p:spPr>
          <a:xfrm>
            <a:off x="58365" y="97275"/>
            <a:ext cx="11828834" cy="663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97" name="Google Shape;197;p1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98" name="Google Shape;198;p17"/>
          <p:cNvPicPr preferRelativeResize="0"/>
          <p:nvPr/>
        </p:nvPicPr>
        <p:blipFill rotWithShape="1">
          <a:blip r:embed="rId3">
            <a:alphaModFix/>
          </a:blip>
          <a:srcRect b="42483" l="3368" r="58440" t="17234"/>
          <a:stretch/>
        </p:blipFill>
        <p:spPr>
          <a:xfrm>
            <a:off x="233462" y="0"/>
            <a:ext cx="11558791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04" name="Google Shape;204;p1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05" name="Google Shape;205;p18"/>
          <p:cNvPicPr preferRelativeResize="0"/>
          <p:nvPr/>
        </p:nvPicPr>
        <p:blipFill rotWithShape="1">
          <a:blip r:embed="rId3">
            <a:alphaModFix/>
          </a:blip>
          <a:srcRect b="44183" l="4325" r="53440" t="19504"/>
          <a:stretch/>
        </p:blipFill>
        <p:spPr>
          <a:xfrm>
            <a:off x="369650" y="265873"/>
            <a:ext cx="11518633" cy="5570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Calibri"/>
              <a:buNone/>
            </a:pPr>
            <a:r>
              <a:rPr lang="en-CA" sz="5400"/>
              <a:t>Key challenge  </a:t>
            </a:r>
            <a:r>
              <a:rPr lang="en-CA" sz="2400"/>
              <a:t>(for any </a:t>
            </a:r>
            <a:r>
              <a:rPr lang="en-CA" sz="2400" u="sng"/>
              <a:t>distributed</a:t>
            </a:r>
            <a:r>
              <a:rPr lang="en-CA" sz="2400"/>
              <a:t> e-cash system)</a:t>
            </a:r>
            <a:endParaRPr/>
          </a:p>
        </p:txBody>
      </p:sp>
      <p:sp>
        <p:nvSpPr>
          <p:cNvPr id="211" name="Google Shape;211;p1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4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4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CA" sz="5800"/>
              <a:t>Distributed consensus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4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 sz="4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CA" sz="1900"/>
              <a:t>Next:  how to decentralize ScroodgeCoin</a:t>
            </a:r>
            <a:r>
              <a:rPr lang="en-CA" sz="3900"/>
              <a:t>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080321041300_slide-show-12" id="89" name="Google Shape;89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3742" y="867149"/>
            <a:ext cx="4490058" cy="299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886606"/>
            <a:ext cx="4531468" cy="302441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"/>
          <p:cNvSpPr/>
          <p:nvPr/>
        </p:nvSpPr>
        <p:spPr>
          <a:xfrm>
            <a:off x="6783422" y="3911021"/>
            <a:ext cx="5408578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CA" sz="3200" u="none" cap="none" strike="noStrike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Block-chains:  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technological solution to aggregate a </a:t>
            </a:r>
            <a:r>
              <a:rPr i="1" lang="en-CA" sz="3200" u="sng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public tamper-proof ledger</a:t>
            </a:r>
            <a:r>
              <a:rPr lang="en-CA" sz="3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form untrusted sources  </a:t>
            </a:r>
            <a:endParaRPr/>
          </a:p>
        </p:txBody>
      </p:sp>
      <p:sp>
        <p:nvSpPr>
          <p:cNvPr id="92" name="Google Shape;92;p2"/>
          <p:cNvSpPr/>
          <p:nvPr/>
        </p:nvSpPr>
        <p:spPr>
          <a:xfrm>
            <a:off x="151665" y="6049508"/>
            <a:ext cx="5408578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Perhaps with ability to enable users to selectively reveal information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17" name="Google Shape;217;p2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18" name="Google Shape;218;p20"/>
          <p:cNvPicPr preferRelativeResize="0"/>
          <p:nvPr/>
        </p:nvPicPr>
        <p:blipFill rotWithShape="1">
          <a:blip r:embed="rId3">
            <a:alphaModFix/>
          </a:blip>
          <a:srcRect b="41537" l="48369" r="10887" t="16477"/>
          <a:stretch/>
        </p:blipFill>
        <p:spPr>
          <a:xfrm>
            <a:off x="0" y="0"/>
            <a:ext cx="12003932" cy="69578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id="224" name="Google Shape;224;p21"/>
          <p:cNvPicPr preferRelativeResize="0"/>
          <p:nvPr/>
        </p:nvPicPr>
        <p:blipFill rotWithShape="1">
          <a:blip r:embed="rId3">
            <a:alphaModFix/>
          </a:blip>
          <a:srcRect b="47730" l="50216" r="10904" t="18340"/>
          <a:stretch/>
        </p:blipFill>
        <p:spPr>
          <a:xfrm>
            <a:off x="425261" y="0"/>
            <a:ext cx="10039150" cy="492813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1"/>
          <p:cNvSpPr txBox="1"/>
          <p:nvPr>
            <p:ph idx="1" type="body"/>
          </p:nvPr>
        </p:nvSpPr>
        <p:spPr>
          <a:xfrm>
            <a:off x="173279" y="4674040"/>
            <a:ext cx="11845442" cy="18728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CA" sz="3200"/>
              <a:t>At any given time: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n-CA" sz="3200"/>
              <a:t>all nodes have a sequence of (blocks of) transactions they have reached agreement on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n-CA" sz="3200"/>
              <a:t>each node has a set of outstanding transactions if has heard about </a:t>
            </a:r>
            <a:endParaRPr/>
          </a:p>
          <a:p>
            <a:pPr indent="-254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sz="3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31" name="Google Shape;231;p22"/>
          <p:cNvSpPr txBox="1"/>
          <p:nvPr>
            <p:ph idx="1" type="body"/>
          </p:nvPr>
        </p:nvSpPr>
        <p:spPr>
          <a:xfrm>
            <a:off x="1041400" y="5871221"/>
            <a:ext cx="10515600" cy="4683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n-CA"/>
              <a:t> Could run any of the distributed consensus algorithms we have discussed! </a:t>
            </a:r>
            <a:endParaRPr/>
          </a:p>
        </p:txBody>
      </p:sp>
      <p:pic>
        <p:nvPicPr>
          <p:cNvPr id="232" name="Google Shape;232;p22"/>
          <p:cNvPicPr preferRelativeResize="0"/>
          <p:nvPr/>
        </p:nvPicPr>
        <p:blipFill rotWithShape="1">
          <a:blip r:embed="rId3">
            <a:alphaModFix/>
          </a:blip>
          <a:srcRect b="41535" l="48686" r="4185" t="13831"/>
          <a:stretch/>
        </p:blipFill>
        <p:spPr>
          <a:xfrm>
            <a:off x="70210" y="-549034"/>
            <a:ext cx="12051579" cy="64202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3"/>
          <p:cNvSpPr txBox="1"/>
          <p:nvPr/>
        </p:nvSpPr>
        <p:spPr>
          <a:xfrm>
            <a:off x="524703" y="1144385"/>
            <a:ext cx="11108497" cy="428885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54292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alibri"/>
              <a:buNone/>
            </a:pPr>
            <a:r>
              <a:rPr b="1" lang="en-CA" sz="3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Fischer-Lynch-Paterson: consensus impossible to guarantee even with a single faulty node in an asynchronous system.</a:t>
            </a:r>
            <a:endParaRPr/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alibri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300"/>
              <a:buFont typeface="Calibri"/>
              <a:buNone/>
            </a:pPr>
            <a:r>
              <a:rPr b="1" lang="en-CA" sz="43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What’s possible though? </a:t>
            </a: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Paxos/RAFT</a:t>
            </a:r>
            <a:endParaRPr b="1" sz="4300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alibri"/>
              <a:buNone/>
            </a:pPr>
            <a:r>
              <a:rPr lang="en-CA" sz="3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lang="en-CA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correct (safe) and finish most of the time (mostly live)</a:t>
            </a:r>
            <a:endParaRPr/>
          </a:p>
          <a:p>
            <a:pPr indent="0" lvl="0" marL="0" marR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CA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	</a:t>
            </a:r>
            <a:r>
              <a:rPr b="1" lang="en-CA" sz="32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transactions are final </a:t>
            </a:r>
            <a:r>
              <a:rPr lang="en-CA" sz="24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(i.e., durable)</a:t>
            </a:r>
            <a:endParaRPr sz="3600">
              <a:solidFill>
                <a:srgbClr val="1E4E7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89376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b="1"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Byzantine failures:  3F+1 nodes needed to support F faulty nodes  (B-PAXOS)</a:t>
            </a:r>
            <a:endParaRPr/>
          </a:p>
          <a:p>
            <a:pPr indent="0" lvl="0" marL="893763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r>
              <a:rPr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Fail-stop / fail-restart: 2F+1 nodes needed to support F faulty nodes (PAXOS, RAFT) </a:t>
            </a:r>
            <a:endParaRPr/>
          </a:p>
        </p:txBody>
      </p:sp>
      <p:sp>
        <p:nvSpPr>
          <p:cNvPr id="238" name="Google Shape;238;p23"/>
          <p:cNvSpPr/>
          <p:nvPr/>
        </p:nvSpPr>
        <p:spPr>
          <a:xfrm>
            <a:off x="370367" y="5311193"/>
            <a:ext cx="9553834" cy="25545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Consensus in BitCoin - </a:t>
            </a:r>
            <a:r>
              <a:rPr lang="en-CA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model</a:t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600">
                <a:solidFill>
                  <a:srgbClr val="1E4E79"/>
                </a:solidFill>
                <a:latin typeface="Calibri"/>
                <a:ea typeface="Calibri"/>
                <a:cs typeface="Calibri"/>
                <a:sym typeface="Calibri"/>
              </a:rPr>
              <a:t>	probabilistic transaction finality </a:t>
            </a:r>
            <a:r>
              <a:rPr lang="en-CA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(system converges) </a:t>
            </a:r>
            <a:endParaRPr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 sz="4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/>
          </a:p>
        </p:txBody>
      </p:sp>
      <p:sp>
        <p:nvSpPr>
          <p:cNvPr id="239" name="Google Shape;239;p23"/>
          <p:cNvSpPr txBox="1"/>
          <p:nvPr>
            <p:ph type="title"/>
          </p:nvPr>
        </p:nvSpPr>
        <p:spPr>
          <a:xfrm>
            <a:off x="225063" y="100996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en-CA"/>
              <a:t>Consensus: </a:t>
            </a:r>
            <a:r>
              <a:rPr b="1" lang="en-CA">
                <a:solidFill>
                  <a:srgbClr val="FF0000"/>
                </a:solidFill>
              </a:rPr>
              <a:t>Impossibility result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 txBox="1"/>
          <p:nvPr>
            <p:ph idx="1" type="body"/>
          </p:nvPr>
        </p:nvSpPr>
        <p:spPr>
          <a:xfrm>
            <a:off x="818707" y="584789"/>
            <a:ext cx="11177476" cy="5996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rPr lang="en-CA" sz="4400"/>
              <a:t>Traditional consensus protocols require identities 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ans Symbols"/>
              <a:buChar char="▪"/>
            </a:pPr>
            <a:r>
              <a:rPr lang="en-CA" sz="3500"/>
              <a:t> Pragmatic reasons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Noto Sans Symbols"/>
              <a:buChar char="▪"/>
            </a:pPr>
            <a:r>
              <a:rPr lang="en-CA" sz="3500"/>
              <a:t> Security: assume less than ⅓ (B-PAXOS) are malicious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400"/>
              <a:buNone/>
            </a:pPr>
            <a:r>
              <a:t/>
            </a:r>
            <a:endParaRPr sz="4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5"/>
          <p:cNvSpPr txBox="1"/>
          <p:nvPr>
            <p:ph idx="1" type="body"/>
          </p:nvPr>
        </p:nvSpPr>
        <p:spPr>
          <a:xfrm>
            <a:off x="838200" y="677309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CA" sz="4000"/>
              <a:t>Bitcoin context is different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CA" sz="2800"/>
              <a:t> </a:t>
            </a:r>
            <a:r>
              <a:rPr lang="en-CA"/>
              <a:t>P2P network: open to anyone / low barrier to enter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CA"/>
              <a:t> Pseudo anonymity is a goal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None/>
            </a:pPr>
            <a:r>
              <a:t/>
            </a:r>
            <a:endParaRPr sz="28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</a:pPr>
            <a:r>
              <a:rPr lang="en-CA" sz="4000"/>
              <a:t>Consequence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CA" sz="2800"/>
              <a:t> difficult to enforce/use identities  (Sybil attack)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CA" sz="2800"/>
              <a:t> hard-identities are a non-goal</a:t>
            </a:r>
            <a:endParaRPr sz="2800"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5" name="Google Shape;255;p2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56" name="Google Shape;256;p26"/>
          <p:cNvPicPr preferRelativeResize="0"/>
          <p:nvPr/>
        </p:nvPicPr>
        <p:blipFill rotWithShape="1">
          <a:blip r:embed="rId3">
            <a:alphaModFix/>
          </a:blip>
          <a:srcRect b="41914" l="48048" r="7589" t="15910"/>
          <a:stretch/>
        </p:blipFill>
        <p:spPr>
          <a:xfrm>
            <a:off x="116730" y="116730"/>
            <a:ext cx="11969208" cy="640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2" name="Google Shape;262;p2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63" name="Google Shape;263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5643" y="87549"/>
            <a:ext cx="11638606" cy="6546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9" name="Google Shape;269;p2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1830" y="164154"/>
            <a:ext cx="11900170" cy="6693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6" name="Google Shape;276;p2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77" name="Google Shape;277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553" y="109436"/>
            <a:ext cx="11703456" cy="6583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080321041300_slide-show-12" id="97" name="Google Shape;97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3742" y="439139"/>
            <a:ext cx="4490058" cy="299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458596"/>
            <a:ext cx="4531468" cy="302441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3"/>
          <p:cNvSpPr/>
          <p:nvPr/>
        </p:nvSpPr>
        <p:spPr>
          <a:xfrm>
            <a:off x="185640" y="3677381"/>
            <a:ext cx="12285222" cy="35394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matters?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▪"/>
            </a:pPr>
            <a:r>
              <a:rPr lang="en-CA" sz="3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System resilience</a:t>
            </a:r>
            <a:r>
              <a:rPr lang="en-CA" sz="2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fault-tolerance / robustness to attacks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▪"/>
            </a:pPr>
            <a:r>
              <a:rPr lang="en-CA" sz="3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Type of guarantees</a:t>
            </a:r>
            <a:r>
              <a:rPr lang="en-CA" sz="2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100% certainty vs. probabilistic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▪"/>
            </a:pPr>
            <a:r>
              <a:rPr lang="en-CA" sz="3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Ability to provide </a:t>
            </a:r>
            <a:r>
              <a:rPr lang="en-CA" sz="16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(some form of)  </a:t>
            </a:r>
            <a:r>
              <a:rPr lang="en-CA" sz="3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privacy / anonymity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3200"/>
              <a:buFont typeface="Noto Sans Symbols"/>
              <a:buChar char="▪"/>
            </a:pPr>
            <a:r>
              <a:rPr i="1" lang="en-CA" sz="3200">
                <a:solidFill>
                  <a:srgbClr val="0070C0"/>
                </a:solidFill>
                <a:latin typeface="Verdana"/>
                <a:ea typeface="Verdana"/>
                <a:cs typeface="Verdana"/>
                <a:sym typeface="Verdana"/>
              </a:rPr>
              <a:t>Bootstrapping the system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Char char="•"/>
            </a:pPr>
            <a:r>
              <a:rPr lang="en-CA" sz="3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Costs</a:t>
            </a:r>
            <a:r>
              <a:rPr lang="en-CA" sz="2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: </a:t>
            </a:r>
            <a:r>
              <a:rPr lang="en-CA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transactions, operating the system</a:t>
            </a:r>
            <a:endParaRPr sz="24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83" name="Google Shape;283;p3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sp>
        <p:nvSpPr>
          <p:cNvPr id="284" name="Google Shape;284;p30"/>
          <p:cNvSpPr/>
          <p:nvPr/>
        </p:nvSpPr>
        <p:spPr>
          <a:xfrm>
            <a:off x="5272857" y="3244334"/>
            <a:ext cx="16462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model</a:t>
            </a:r>
            <a:endParaRPr/>
          </a:p>
        </p:txBody>
      </p:sp>
      <p:sp>
        <p:nvSpPr>
          <p:cNvPr id="285" name="Google Shape;285;p30"/>
          <p:cNvSpPr/>
          <p:nvPr/>
        </p:nvSpPr>
        <p:spPr>
          <a:xfrm>
            <a:off x="5272857" y="3244334"/>
            <a:ext cx="16462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model</a:t>
            </a:r>
            <a:endParaRPr/>
          </a:p>
        </p:txBody>
      </p:sp>
      <p:pic>
        <p:nvPicPr>
          <p:cNvPr id="286" name="Google Shape;286;p30"/>
          <p:cNvPicPr preferRelativeResize="0"/>
          <p:nvPr/>
        </p:nvPicPr>
        <p:blipFill rotWithShape="1">
          <a:blip r:embed="rId3">
            <a:alphaModFix/>
          </a:blip>
          <a:srcRect b="42672" l="48794" r="6950" t="13450"/>
          <a:stretch/>
        </p:blipFill>
        <p:spPr>
          <a:xfrm>
            <a:off x="369651" y="194554"/>
            <a:ext cx="11322996" cy="63147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2" name="Google Shape;292;p3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293" name="Google Shape;293;p31"/>
          <p:cNvPicPr preferRelativeResize="0"/>
          <p:nvPr/>
        </p:nvPicPr>
        <p:blipFill rotWithShape="1">
          <a:blip r:embed="rId3">
            <a:alphaModFix/>
          </a:blip>
          <a:srcRect b="41915" l="49007" r="5567" t="14208"/>
          <a:stretch/>
        </p:blipFill>
        <p:spPr>
          <a:xfrm>
            <a:off x="408561" y="136187"/>
            <a:ext cx="11494318" cy="6245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9" name="Google Shape;299;p3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00" name="Google Shape;300;p32"/>
          <p:cNvPicPr preferRelativeResize="0"/>
          <p:nvPr/>
        </p:nvPicPr>
        <p:blipFill rotWithShape="1">
          <a:blip r:embed="rId3">
            <a:alphaModFix/>
          </a:blip>
          <a:srcRect b="0" l="393" r="0" t="22237"/>
          <a:stretch/>
        </p:blipFill>
        <p:spPr>
          <a:xfrm>
            <a:off x="495300" y="1432706"/>
            <a:ext cx="9173112" cy="40282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6" name="Google Shape;306;p3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07" name="Google Shape;307;p33"/>
          <p:cNvPicPr preferRelativeResize="0"/>
          <p:nvPr/>
        </p:nvPicPr>
        <p:blipFill rotWithShape="1">
          <a:blip r:embed="rId3">
            <a:alphaModFix/>
          </a:blip>
          <a:srcRect b="41537" l="48900" r="8333" t="13829"/>
          <a:stretch/>
        </p:blipFill>
        <p:spPr>
          <a:xfrm>
            <a:off x="252920" y="-1"/>
            <a:ext cx="11712102" cy="687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13" name="Google Shape;313;p3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14" name="Google Shape;314;p34"/>
          <p:cNvPicPr preferRelativeResize="0"/>
          <p:nvPr/>
        </p:nvPicPr>
        <p:blipFill rotWithShape="1">
          <a:blip r:embed="rId3">
            <a:alphaModFix/>
          </a:blip>
          <a:srcRect b="41348" l="48050" r="9610" t="14208"/>
          <a:stretch/>
        </p:blipFill>
        <p:spPr>
          <a:xfrm>
            <a:off x="-1" y="0"/>
            <a:ext cx="11809379" cy="697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5"/>
          <p:cNvSpPr txBox="1"/>
          <p:nvPr>
            <p:ph idx="1" type="body"/>
          </p:nvPr>
        </p:nvSpPr>
        <p:spPr>
          <a:xfrm>
            <a:off x="348672" y="249382"/>
            <a:ext cx="11843328" cy="653010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CA" sz="3200"/>
              <a:t>Goals: 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▪"/>
            </a:pPr>
            <a:r>
              <a:rPr lang="en-CA" sz="3600"/>
              <a:t>block-chains: key insights / reusable design techniques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n-CA" sz="3200"/>
              <a:t>analyze system from the perspective of the of various topics we’ve studied this term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Noto Sans Symbols"/>
              <a:buChar char="▪"/>
            </a:pPr>
            <a:r>
              <a:rPr lang="en-CA" sz="2200"/>
              <a:t>Centralized vs. Decentralized Distributed System</a:t>
            </a:r>
            <a:endParaRPr/>
          </a:p>
          <a:p>
            <a:pPr indent="-1905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600"/>
              <a:buFont typeface="Noto Sans Symbols"/>
              <a:buNone/>
            </a:pPr>
            <a:r>
              <a:t/>
            </a:r>
            <a:endParaRPr sz="6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Noto Sans Symbols"/>
              <a:buChar char="▪"/>
            </a:pPr>
            <a:r>
              <a:rPr lang="en-CA" sz="2200"/>
              <a:t>Distributed Agreement </a:t>
            </a:r>
            <a:r>
              <a:rPr lang="en-CA" sz="1300"/>
              <a:t>(e.g., Two Phase Commit vs Proof of Work for double spending)</a:t>
            </a:r>
            <a:endParaRPr sz="22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Noto Sans Symbols"/>
              <a:buChar char="▪"/>
            </a:pPr>
            <a:r>
              <a:rPr lang="en-CA" sz="2200"/>
              <a:t>Byzantine Fault-Tolerance</a:t>
            </a:r>
            <a:endParaRPr/>
          </a:p>
          <a:p>
            <a:pPr indent="-1905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600"/>
              <a:buFont typeface="Noto Sans Symbols"/>
              <a:buNone/>
            </a:pPr>
            <a:r>
              <a:t/>
            </a:r>
            <a:endParaRPr sz="6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Noto Sans Symbols"/>
              <a:buChar char="▪"/>
            </a:pPr>
            <a:r>
              <a:rPr lang="en-CA" sz="2200"/>
              <a:t>Consistency Models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Noto Sans Symbols"/>
              <a:buChar char="▪"/>
            </a:pPr>
            <a:r>
              <a:rPr lang="en-CA" sz="2200"/>
              <a:t>CAP Theory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</a:pPr>
            <a:r>
              <a:t/>
            </a:r>
            <a:endParaRPr sz="6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Noto Sans Symbols"/>
              <a:buChar char="▪"/>
            </a:pPr>
            <a:r>
              <a:rPr lang="en-CA" sz="2200"/>
              <a:t>Incremental Scalability (vs. blockchain difficulty)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Noto Sans Symbols"/>
              <a:buChar char="▪"/>
            </a:pPr>
            <a:r>
              <a:rPr lang="en-CA" sz="2200"/>
              <a:t>Node Join/Leave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Noto Sans Symbols"/>
              <a:buChar char="▪"/>
            </a:pPr>
            <a:r>
              <a:rPr lang="en-CA" sz="2200"/>
              <a:t>Hash functions and Merkel Trees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Noto Sans Symbols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CA"/>
              <a:t>… generous topic 🡪 we will run out of time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25" name="Google Shape;325;p3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2cf37a7ed1_0_45"/>
          <p:cNvSpPr txBox="1"/>
          <p:nvPr>
            <p:ph idx="1" type="body"/>
          </p:nvPr>
        </p:nvSpPr>
        <p:spPr>
          <a:xfrm>
            <a:off x="348672" y="249382"/>
            <a:ext cx="11843400" cy="653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en-CA" sz="3200"/>
              <a:t>Goals:  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Symbols"/>
              <a:buChar char="▪"/>
            </a:pPr>
            <a:r>
              <a:rPr lang="en-CA" sz="3600"/>
              <a:t>block-chains: key insights / reusable design techniques</a:t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en-CA" sz="3200"/>
              <a:t>analyze system from the perspective of the of various topics we’ve studied this term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Noto Sans Symbols"/>
              <a:buChar char="▪"/>
            </a:pPr>
            <a:r>
              <a:rPr lang="en-CA" sz="2200"/>
              <a:t>Centralized vs. Decentralized Distributed System</a:t>
            </a:r>
            <a:endParaRPr/>
          </a:p>
          <a:p>
            <a:pPr indent="-1905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600"/>
              <a:buFont typeface="Noto Sans Symbols"/>
              <a:buNone/>
            </a:pPr>
            <a:r>
              <a:t/>
            </a:r>
            <a:endParaRPr sz="6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Noto Sans Symbols"/>
              <a:buChar char="▪"/>
            </a:pPr>
            <a:r>
              <a:rPr lang="en-CA" sz="2200"/>
              <a:t>Distributed Agreement </a:t>
            </a:r>
            <a:r>
              <a:rPr lang="en-CA" sz="1300"/>
              <a:t>(e.g., Two Phase Commit vs Proof of Work for double spending)</a:t>
            </a:r>
            <a:endParaRPr sz="22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Noto Sans Symbols"/>
              <a:buChar char="▪"/>
            </a:pPr>
            <a:r>
              <a:rPr lang="en-CA" sz="2200"/>
              <a:t>Byzantine Fault-Tolerance</a:t>
            </a:r>
            <a:endParaRPr/>
          </a:p>
          <a:p>
            <a:pPr indent="-1905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600"/>
              <a:buFont typeface="Noto Sans Symbols"/>
              <a:buNone/>
            </a:pPr>
            <a:r>
              <a:t/>
            </a:r>
            <a:endParaRPr sz="6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Noto Sans Symbols"/>
              <a:buChar char="▪"/>
            </a:pPr>
            <a:r>
              <a:rPr lang="en-CA" sz="2200"/>
              <a:t>Consistency Models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Noto Sans Symbols"/>
              <a:buChar char="▪"/>
            </a:pPr>
            <a:r>
              <a:rPr lang="en-CA" sz="2200"/>
              <a:t>CAP Theory</a:t>
            </a:r>
            <a:endParaRPr/>
          </a:p>
          <a:p>
            <a:pPr indent="0" lvl="1" marL="4572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600"/>
              <a:buNone/>
            </a:pPr>
            <a:r>
              <a:t/>
            </a:r>
            <a:endParaRPr sz="600"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Noto Sans Symbols"/>
              <a:buChar char="▪"/>
            </a:pPr>
            <a:r>
              <a:rPr lang="en-CA" sz="2200"/>
              <a:t>Incremental Scalability (vs. blockchain difficulty)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Noto Sans Symbols"/>
              <a:buChar char="▪"/>
            </a:pPr>
            <a:r>
              <a:rPr lang="en-CA" sz="2200"/>
              <a:t>Node Join/Leave</a:t>
            </a:r>
            <a:endParaRPr/>
          </a:p>
          <a:p>
            <a:pPr indent="-2286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Noto Sans Symbols"/>
              <a:buChar char="▪"/>
            </a:pPr>
            <a:r>
              <a:rPr lang="en-CA" sz="2200"/>
              <a:t>Hash functions and Merkel Trees</a:t>
            </a:r>
            <a:endParaRPr/>
          </a:p>
          <a:p>
            <a:pPr indent="-76200" lvl="1" marL="68580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Noto Sans Symbols"/>
              <a:buNone/>
            </a:pPr>
            <a:r>
              <a:t/>
            </a:r>
            <a:endParaRPr/>
          </a:p>
          <a:p>
            <a:pPr indent="-2286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en-CA"/>
              <a:t>… generous topic 🡪 we will run out of time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2cf37a7ed1_0_39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36" name="Google Shape;336;g22cf37a7ed1_0_39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37" name="Google Shape;337;g22cf37a7ed1_0_39"/>
          <p:cNvPicPr preferRelativeResize="0"/>
          <p:nvPr/>
        </p:nvPicPr>
        <p:blipFill rotWithShape="1">
          <a:blip r:embed="rId3">
            <a:alphaModFix/>
          </a:blip>
          <a:srcRect b="41346" l="48052" r="9607" t="14208"/>
          <a:stretch/>
        </p:blipFill>
        <p:spPr>
          <a:xfrm>
            <a:off x="-1" y="0"/>
            <a:ext cx="11809378" cy="6972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43" name="Google Shape;343;p37"/>
          <p:cNvSpPr txBox="1"/>
          <p:nvPr>
            <p:ph idx="1" type="body"/>
          </p:nvPr>
        </p:nvSpPr>
        <p:spPr>
          <a:xfrm>
            <a:off x="332362" y="872314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44" name="Google Shape;344;p37"/>
          <p:cNvPicPr preferRelativeResize="0"/>
          <p:nvPr/>
        </p:nvPicPr>
        <p:blipFill rotWithShape="1">
          <a:blip r:embed="rId3">
            <a:alphaModFix/>
          </a:blip>
          <a:srcRect b="19220" l="47943" r="6311" t="31986"/>
          <a:stretch/>
        </p:blipFill>
        <p:spPr>
          <a:xfrm>
            <a:off x="0" y="0"/>
            <a:ext cx="8365787" cy="5019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>
            <p:ph idx="1" type="body"/>
          </p:nvPr>
        </p:nvSpPr>
        <p:spPr>
          <a:xfrm>
            <a:off x="177800" y="6396037"/>
            <a:ext cx="10515600" cy="5635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CA" sz="1800"/>
              <a:t>Source: </a:t>
            </a:r>
            <a:r>
              <a:rPr lang="en-CA" sz="1800" u="sng">
                <a:solidFill>
                  <a:schemeClr val="hlink"/>
                </a:solidFill>
                <a:hlinkClick r:id="rId3"/>
              </a:rPr>
              <a:t>https://digiconomist.net/bitcoin-energy-consumption/</a:t>
            </a:r>
            <a:r>
              <a:rPr lang="en-CA" sz="1800"/>
              <a:t>, April 2022</a:t>
            </a:r>
            <a:endParaRPr/>
          </a:p>
        </p:txBody>
      </p:sp>
      <p:pic>
        <p:nvPicPr>
          <p:cNvPr id="105" name="Google Shape;105;p4"/>
          <p:cNvPicPr preferRelativeResize="0"/>
          <p:nvPr/>
        </p:nvPicPr>
        <p:blipFill rotWithShape="1">
          <a:blip r:embed="rId4">
            <a:alphaModFix/>
          </a:blip>
          <a:srcRect b="5506" l="18055" r="20000" t="10049"/>
          <a:stretch/>
        </p:blipFill>
        <p:spPr>
          <a:xfrm>
            <a:off x="177800" y="110484"/>
            <a:ext cx="8064454" cy="618395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4"/>
          <p:cNvSpPr/>
          <p:nvPr/>
        </p:nvSpPr>
        <p:spPr>
          <a:xfrm>
            <a:off x="8782050" y="320676"/>
            <a:ext cx="3206750" cy="428624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  <a:path extrusionOk="0" fill="none" h="120000" w="120000">
                <a:moveTo>
                  <a:pt x="-3034" y="0"/>
                </a:moveTo>
                <a:close/>
                <a:lnTo>
                  <a:pt x="-3034" y="120000"/>
                </a:lnTo>
              </a:path>
              <a:path extrusionOk="0" fill="none" h="120000" w="120000">
                <a:moveTo>
                  <a:pt x="-3034" y="34084"/>
                </a:moveTo>
                <a:lnTo>
                  <a:pt x="-137544" y="275920"/>
                </a:lnTo>
              </a:path>
            </a:pathLst>
          </a:custGeom>
          <a:noFill/>
          <a:ln cap="flat" cmpd="sng" w="12700">
            <a:solidFill>
              <a:schemeClr val="accent2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2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$20 billion / year !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0" name="Google Shape;350;p3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51" name="Google Shape;351;p38"/>
          <p:cNvPicPr preferRelativeResize="0"/>
          <p:nvPr/>
        </p:nvPicPr>
        <p:blipFill rotWithShape="1">
          <a:blip r:embed="rId3">
            <a:alphaModFix/>
          </a:blip>
          <a:srcRect b="20733" l="48050" r="5993" t="31419"/>
          <a:stretch/>
        </p:blipFill>
        <p:spPr>
          <a:xfrm>
            <a:off x="0" y="0"/>
            <a:ext cx="11809379" cy="6916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7" name="Google Shape;357;p3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58" name="Google Shape;358;p39"/>
          <p:cNvPicPr preferRelativeResize="0"/>
          <p:nvPr/>
        </p:nvPicPr>
        <p:blipFill rotWithShape="1">
          <a:blip r:embed="rId3">
            <a:alphaModFix/>
          </a:blip>
          <a:srcRect b="23381" l="48050" r="5247" t="36525"/>
          <a:stretch/>
        </p:blipFill>
        <p:spPr>
          <a:xfrm>
            <a:off x="252918" y="-1"/>
            <a:ext cx="11804149" cy="57004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64" name="Google Shape;364;p4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65" name="Google Shape;365;p40"/>
          <p:cNvPicPr preferRelativeResize="0"/>
          <p:nvPr/>
        </p:nvPicPr>
        <p:blipFill rotWithShape="1">
          <a:blip r:embed="rId3">
            <a:alphaModFix/>
          </a:blip>
          <a:srcRect b="20543" l="47943" r="11632" t="36714"/>
          <a:stretch/>
        </p:blipFill>
        <p:spPr>
          <a:xfrm>
            <a:off x="77820" y="38909"/>
            <a:ext cx="11353800" cy="6752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1" name="Google Shape;371;p41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72" name="Google Shape;372;p41"/>
          <p:cNvPicPr preferRelativeResize="0"/>
          <p:nvPr/>
        </p:nvPicPr>
        <p:blipFill rotWithShape="1">
          <a:blip r:embed="rId3">
            <a:alphaModFix/>
          </a:blip>
          <a:srcRect b="20355" l="47837" r="10781" t="35768"/>
          <a:stretch/>
        </p:blipFill>
        <p:spPr>
          <a:xfrm>
            <a:off x="-1" y="0"/>
            <a:ext cx="11517549" cy="6869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78" name="Google Shape;378;p4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79" name="Google Shape;379;p42"/>
          <p:cNvPicPr preferRelativeResize="0"/>
          <p:nvPr/>
        </p:nvPicPr>
        <p:blipFill rotWithShape="1">
          <a:blip r:embed="rId3">
            <a:alphaModFix/>
          </a:blip>
          <a:srcRect b="19597" l="47836" r="9716" t="40118"/>
          <a:stretch/>
        </p:blipFill>
        <p:spPr>
          <a:xfrm>
            <a:off x="155642" y="0"/>
            <a:ext cx="11917342" cy="63618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85" name="Google Shape;385;p4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86" name="Google Shape;386;p43"/>
          <p:cNvPicPr preferRelativeResize="0"/>
          <p:nvPr/>
        </p:nvPicPr>
        <p:blipFill rotWithShape="1">
          <a:blip r:embed="rId3">
            <a:alphaModFix/>
          </a:blip>
          <a:srcRect b="18462" l="47729" r="9716" t="39740"/>
          <a:stretch/>
        </p:blipFill>
        <p:spPr>
          <a:xfrm>
            <a:off x="0" y="0"/>
            <a:ext cx="1241267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92" name="Google Shape;392;p44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393" name="Google Shape;393;p44"/>
          <p:cNvPicPr preferRelativeResize="0"/>
          <p:nvPr/>
        </p:nvPicPr>
        <p:blipFill rotWithShape="1">
          <a:blip r:embed="rId3">
            <a:alphaModFix/>
          </a:blip>
          <a:srcRect b="19030" l="48369" r="7481" t="38794"/>
          <a:stretch/>
        </p:blipFill>
        <p:spPr>
          <a:xfrm>
            <a:off x="77820" y="58365"/>
            <a:ext cx="12092834" cy="64980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2cf37a7ed1_0_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Bitcoin Stories: Bitcoin Cash (Fork)</a:t>
            </a:r>
            <a:endParaRPr b="1"/>
          </a:p>
        </p:txBody>
      </p:sp>
      <p:sp>
        <p:nvSpPr>
          <p:cNvPr id="399" name="Google Shape;399;g22cf37a7ed1_0_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Updates to software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b="1" lang="en-CA"/>
              <a:t>Core developers trusted by the community, have great power!</a:t>
            </a:r>
            <a:endParaRPr b="1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Fork on Aug. 1, 2017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Block Size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1MB		vs.		32MB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~7 TPS		vs.		~100 TPS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Impact?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Higher Transaction Speed?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Now, which is the “real” Bitcoin?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Transactions before </a:t>
            </a:r>
            <a:r>
              <a:rPr lang="en-CA"/>
              <a:t>Aug. 1, 2017?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Transaction after Aug. 1, 2017?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To fork or not to fork: balancing trust and evolution?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2cf37a7ed1_0_2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Beyond Bitcoin: Ethereum</a:t>
            </a:r>
            <a:endParaRPr b="1"/>
          </a:p>
        </p:txBody>
      </p:sp>
      <p:sp>
        <p:nvSpPr>
          <p:cNvPr id="405" name="Google Shape;405;g22cf37a7ed1_0_20"/>
          <p:cNvSpPr txBox="1"/>
          <p:nvPr>
            <p:ph idx="1" type="body"/>
          </p:nvPr>
        </p:nvSpPr>
        <p:spPr>
          <a:xfrm>
            <a:off x="381000" y="1825625"/>
            <a:ext cx="52308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CA" u="sng"/>
              <a:t>Bitcoin</a:t>
            </a:r>
            <a:endParaRPr b="1" u="sng"/>
          </a:p>
          <a:p>
            <a:pPr indent="-342900" lvl="1" marL="914400" rtl="0" algn="l">
              <a:spcBef>
                <a:spcPts val="50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2009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Proof-of-Work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Coins (Bitcoin)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Currency / Store of Value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~ Distributed Transaction Ledger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Deflationary (Fixed Supply / </a:t>
            </a:r>
            <a:r>
              <a:rPr lang="en-CA"/>
              <a:t>Halved</a:t>
            </a:r>
            <a:r>
              <a:rPr lang="en-CA"/>
              <a:t> Reward)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ASIC Mining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10 minutes (block time)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~7 TPS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Miners collect Transaction Fees</a:t>
            </a:r>
            <a:endParaRPr/>
          </a:p>
        </p:txBody>
      </p:sp>
      <p:sp>
        <p:nvSpPr>
          <p:cNvPr id="406" name="Google Shape;406;g22cf37a7ed1_0_20"/>
          <p:cNvSpPr txBox="1"/>
          <p:nvPr>
            <p:ph idx="1" type="body"/>
          </p:nvPr>
        </p:nvSpPr>
        <p:spPr>
          <a:xfrm>
            <a:off x="6238000" y="1825625"/>
            <a:ext cx="5004900" cy="4351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45720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CA" u="sng"/>
              <a:t>Ethereum</a:t>
            </a:r>
            <a:endParaRPr b="1" u="sng"/>
          </a:p>
          <a:p>
            <a:pPr indent="-342900" lvl="1" marL="914400" rtl="0" algn="l">
              <a:spcBef>
                <a:spcPts val="50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2015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Proof-of-Stake (originally PoW)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Tokens (Ether)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Smart Contracts / </a:t>
            </a:r>
            <a:r>
              <a:rPr lang="en-CA"/>
              <a:t>Currency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~ Distributed Computer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Inflationary (Unlimited Supply / Fixed Reward)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GPU Mining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12 seconds (block time)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~15 TPS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en-CA"/>
              <a:t>Miners collect Gas Fees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2cf37a7ed1_0_0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Ethereum</a:t>
            </a:r>
            <a:r>
              <a:rPr b="1" lang="en-CA"/>
              <a:t> Stories: The DAO Hack (</a:t>
            </a:r>
            <a:r>
              <a:rPr b="1" lang="en-CA"/>
              <a:t>1/2</a:t>
            </a:r>
            <a:r>
              <a:rPr b="1" lang="en-CA"/>
              <a:t>)</a:t>
            </a:r>
            <a:endParaRPr b="1"/>
          </a:p>
        </p:txBody>
      </p:sp>
      <p:sp>
        <p:nvSpPr>
          <p:cNvPr id="412" name="Google Shape;412;g22cf37a7ed1_0_0"/>
          <p:cNvSpPr txBox="1"/>
          <p:nvPr>
            <p:ph idx="1" type="body"/>
          </p:nvPr>
        </p:nvSpPr>
        <p:spPr>
          <a:xfrm>
            <a:off x="838200" y="1690825"/>
            <a:ext cx="10515600" cy="516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-CA" sz="3000"/>
              <a:t>Updates to software</a:t>
            </a:r>
            <a:endParaRPr sz="3000"/>
          </a:p>
          <a:p>
            <a:pPr indent="-3556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b="1" lang="en-CA" sz="2600"/>
              <a:t>Core developers trusted by the community, have great power!</a:t>
            </a:r>
            <a:endParaRPr b="1" sz="2600"/>
          </a:p>
          <a:p>
            <a:pPr indent="-3556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CA" sz="2600"/>
              <a:t>Fork on July 20th, 2016</a:t>
            </a:r>
            <a:endParaRPr sz="2600"/>
          </a:p>
          <a:p>
            <a:pPr indent="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  <a:p>
            <a:pPr indent="-3556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-CA" sz="3000"/>
              <a:t>A typical</a:t>
            </a:r>
            <a:r>
              <a:rPr b="1" lang="en-CA" sz="3000"/>
              <a:t> DAO</a:t>
            </a:r>
            <a:r>
              <a:rPr lang="en-CA" sz="3000"/>
              <a:t> (Decentralized Autonomous Organization)</a:t>
            </a:r>
            <a:endParaRPr sz="3000"/>
          </a:p>
          <a:p>
            <a:pPr indent="-3556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CA" sz="2600"/>
              <a:t>Smart contract developed</a:t>
            </a:r>
            <a:endParaRPr sz="2600"/>
          </a:p>
          <a:p>
            <a:pPr indent="-3556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CA" sz="2600"/>
              <a:t>Initial Coin Offering (</a:t>
            </a:r>
            <a:r>
              <a:rPr b="1" lang="en-CA" sz="2600"/>
              <a:t>ICO</a:t>
            </a:r>
            <a:r>
              <a:rPr lang="en-CA" sz="2600"/>
              <a:t>)</a:t>
            </a:r>
            <a:endParaRPr sz="2600"/>
          </a:p>
          <a:p>
            <a:pPr indent="-3556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CA" sz="2600"/>
              <a:t>After funding, DAO operates</a:t>
            </a:r>
            <a:endParaRPr sz="2600"/>
          </a:p>
          <a:p>
            <a:pPr indent="-3556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CA" sz="2600"/>
              <a:t>Members vote on how DAO spends money</a:t>
            </a:r>
            <a:endParaRPr sz="25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20080321041300_slide-show-12" id="111" name="Google Shape;111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3742" y="439139"/>
            <a:ext cx="4490058" cy="299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38200" y="458596"/>
            <a:ext cx="4531468" cy="302441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5"/>
          <p:cNvSpPr/>
          <p:nvPr/>
        </p:nvSpPr>
        <p:spPr>
          <a:xfrm>
            <a:off x="3443591" y="3755386"/>
            <a:ext cx="8949447" cy="3785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… depends on the application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en-CA" sz="2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Ledger of financial transactions (*coin)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en-CA" sz="2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Medical records 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en-CA" sz="2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Land records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Noto Sans Symbols"/>
              <a:buChar char="▪"/>
            </a:pPr>
            <a:r>
              <a:rPr lang="en-CA" sz="2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Certify provenance – goods, green electricity </a:t>
            </a:r>
            <a:endParaRPr/>
          </a:p>
          <a:p>
            <a:pPr indent="-254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sz="3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54000" lvl="0" marL="45720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sz="3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114" name="Google Shape;114;p5"/>
          <p:cNvSpPr/>
          <p:nvPr/>
        </p:nvSpPr>
        <p:spPr>
          <a:xfrm>
            <a:off x="81280" y="5103674"/>
            <a:ext cx="3281680" cy="17543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What matters?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CA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System resilience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CA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Type of guarantees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CA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Cost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CA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Privacy / anonymity</a:t>
            </a:r>
            <a:endParaRPr/>
          </a:p>
          <a:p>
            <a:pPr indent="-457200" lvl="0" marL="4572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Noto Sans Symbols"/>
              <a:buChar char="▪"/>
            </a:pPr>
            <a:r>
              <a:rPr lang="en-CA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Bootstrapping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22cf37a7ed1_0_33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CA"/>
              <a:t>Ethereum Stories: The DAO Hack </a:t>
            </a:r>
            <a:r>
              <a:rPr b="1" lang="en-CA"/>
              <a:t>(2/2)</a:t>
            </a:r>
            <a:endParaRPr b="1"/>
          </a:p>
        </p:txBody>
      </p:sp>
      <p:sp>
        <p:nvSpPr>
          <p:cNvPr id="418" name="Google Shape;418;g22cf37a7ed1_0_33"/>
          <p:cNvSpPr txBox="1"/>
          <p:nvPr>
            <p:ph idx="1" type="body"/>
          </p:nvPr>
        </p:nvSpPr>
        <p:spPr>
          <a:xfrm>
            <a:off x="838200" y="1538425"/>
            <a:ext cx="10911300" cy="5167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-CA" sz="3000"/>
              <a:t>Smart Contracts: </a:t>
            </a:r>
            <a:r>
              <a:rPr b="1" lang="en-CA" sz="3000"/>
              <a:t>“Code is law”</a:t>
            </a:r>
            <a:endParaRPr b="1" sz="3000"/>
          </a:p>
          <a:p>
            <a:pPr indent="-3556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CA" sz="2600"/>
              <a:t>What about </a:t>
            </a:r>
            <a:r>
              <a:rPr i="1" lang="en-CA" sz="2600"/>
              <a:t>bugs</a:t>
            </a:r>
            <a:r>
              <a:rPr lang="en-CA" sz="2600"/>
              <a:t>? :)</a:t>
            </a:r>
            <a:endParaRPr sz="2600"/>
          </a:p>
          <a:p>
            <a:pPr indent="-3556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CA" sz="2600"/>
              <a:t>Fork: Ethereum Classic vs Ethereum</a:t>
            </a:r>
            <a:endParaRPr sz="2600"/>
          </a:p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556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-CA" sz="3000"/>
              <a:t>What happened?</a:t>
            </a:r>
            <a:endParaRPr sz="3000"/>
          </a:p>
          <a:p>
            <a:pPr indent="-3556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CA" sz="2600"/>
              <a:t>The DAO launched on 30th April 2016 with a 28-day funding window.</a:t>
            </a:r>
            <a:endParaRPr sz="2600"/>
          </a:p>
          <a:p>
            <a:pPr indent="-3556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CA" sz="2600"/>
              <a:t>The DAO was the largest crowdfunding in history: $150M from more than 11,000 members.</a:t>
            </a:r>
            <a:endParaRPr sz="2600"/>
          </a:p>
          <a:p>
            <a:pPr indent="-3556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CA" sz="2600"/>
              <a:t>The DAO contained roughly 15% of all ether at the time</a:t>
            </a:r>
            <a:endParaRPr sz="2600"/>
          </a:p>
          <a:p>
            <a:pPr indent="-3556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CA" sz="2600"/>
              <a:t>Saturday, 18th June, an attacker “steals” more than 3.6M ether </a:t>
            </a:r>
            <a:r>
              <a:rPr b="1" lang="en-CA" sz="2600"/>
              <a:t>(&gt; $70M)</a:t>
            </a:r>
            <a:endParaRPr b="1" sz="2600"/>
          </a:p>
          <a:p>
            <a:pPr indent="-3556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CA" sz="2600"/>
              <a:t>The price of ether dropped from over $20 to under $13.</a:t>
            </a:r>
            <a:endParaRPr sz="2600"/>
          </a:p>
          <a:p>
            <a:pPr indent="-3556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CA" sz="2600"/>
              <a:t>Ethereum forked: 2 opposing “sides”</a:t>
            </a:r>
            <a:endParaRPr sz="2600"/>
          </a:p>
          <a:p>
            <a:pPr indent="0" lvl="0" marL="4572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600"/>
          </a:p>
          <a:p>
            <a:pPr indent="-355600" lvl="0" marL="457200" rtl="0" algn="l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SzPts val="2000"/>
              <a:buChar char="❏"/>
            </a:pPr>
            <a:r>
              <a:rPr lang="en-CA" sz="2600"/>
              <a:t>Impact?</a:t>
            </a:r>
            <a:endParaRPr sz="2600"/>
          </a:p>
          <a:p>
            <a:pPr indent="-3556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b="1" lang="en-CA" sz="2600"/>
              <a:t>“Code is law”</a:t>
            </a:r>
            <a:r>
              <a:rPr lang="en-CA" sz="2600"/>
              <a:t>?</a:t>
            </a:r>
            <a:endParaRPr sz="2600"/>
          </a:p>
          <a:p>
            <a:pPr indent="-3556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CA" sz="2600"/>
              <a:t>Eth.			</a:t>
            </a:r>
            <a:r>
              <a:rPr lang="en-CA" sz="2600"/>
              <a:t>(April 12, 2023): </a:t>
            </a:r>
            <a:r>
              <a:rPr b="1" lang="en-CA" sz="2600"/>
              <a:t>~$1,900</a:t>
            </a:r>
            <a:endParaRPr b="1" sz="2600"/>
          </a:p>
          <a:p>
            <a:pPr indent="-355600" lvl="1" marL="91440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000"/>
              <a:buChar char="❏"/>
            </a:pPr>
            <a:r>
              <a:rPr lang="en-CA" sz="2600"/>
              <a:t>Eth. Classic	(April 12, 2023): </a:t>
            </a:r>
            <a:r>
              <a:rPr b="1" lang="en-CA" sz="2600"/>
              <a:t>~$22</a:t>
            </a:r>
            <a:endParaRPr b="1" sz="2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n-CA"/>
              <a:t>The ‘sauce’	</a:t>
            </a:r>
            <a:endParaRPr/>
          </a:p>
        </p:txBody>
      </p:sp>
      <p:sp>
        <p:nvSpPr>
          <p:cNvPr id="120" name="Google Shape;120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CA"/>
              <a:t>Tamper-evident </a:t>
            </a:r>
            <a:r>
              <a:rPr lang="en-CA" sz="2000"/>
              <a:t>[append-only]</a:t>
            </a:r>
            <a:r>
              <a:rPr lang="en-CA"/>
              <a:t> data structures</a:t>
            </a:r>
            <a:endParaRPr/>
          </a:p>
          <a:p>
            <a:pPr indent="-50800" lvl="0" marL="2286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26" name="Google Shape;126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27" name="Google Shape;127;p7"/>
          <p:cNvPicPr preferRelativeResize="0"/>
          <p:nvPr/>
        </p:nvPicPr>
        <p:blipFill rotWithShape="1">
          <a:blip r:embed="rId3">
            <a:alphaModFix/>
          </a:blip>
          <a:srcRect b="40291" l="3350" r="53069" t="15263"/>
          <a:stretch/>
        </p:blipFill>
        <p:spPr>
          <a:xfrm>
            <a:off x="483284" y="306760"/>
            <a:ext cx="11225431" cy="6439711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7"/>
          <p:cNvSpPr/>
          <p:nvPr/>
        </p:nvSpPr>
        <p:spPr>
          <a:xfrm>
            <a:off x="1584570" y="448250"/>
            <a:ext cx="8861757" cy="707886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Tamper-evident </a:t>
            </a:r>
            <a:r>
              <a:rPr lang="en-CA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[append-only]</a:t>
            </a:r>
            <a:r>
              <a:rPr lang="en-CA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data structure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34" name="Google Shape;134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35" name="Google Shape;135;p8"/>
          <p:cNvPicPr preferRelativeResize="0"/>
          <p:nvPr/>
        </p:nvPicPr>
        <p:blipFill rotWithShape="1">
          <a:blip r:embed="rId3">
            <a:alphaModFix/>
          </a:blip>
          <a:srcRect b="40591" l="3686" r="52590" t="16099"/>
          <a:stretch/>
        </p:blipFill>
        <p:spPr>
          <a:xfrm>
            <a:off x="214008" y="136187"/>
            <a:ext cx="11731558" cy="65365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141" name="Google Shape;141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/>
          </a:p>
        </p:txBody>
      </p:sp>
      <p:pic>
        <p:nvPicPr>
          <p:cNvPr id="142" name="Google Shape;142;p9"/>
          <p:cNvPicPr preferRelativeResize="0"/>
          <p:nvPr/>
        </p:nvPicPr>
        <p:blipFill rotWithShape="1">
          <a:blip r:embed="rId3">
            <a:alphaModFix/>
          </a:blip>
          <a:srcRect b="41726" l="2943" r="53333" t="13640"/>
          <a:stretch/>
        </p:blipFill>
        <p:spPr>
          <a:xfrm>
            <a:off x="58366" y="0"/>
            <a:ext cx="12133634" cy="6967244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9"/>
          <p:cNvSpPr txBox="1"/>
          <p:nvPr/>
        </p:nvSpPr>
        <p:spPr>
          <a:xfrm>
            <a:off x="264160" y="443131"/>
            <a:ext cx="10027920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CA" sz="32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Get rich in 3 simple steps with GoofyCoin!                ☺ 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2018-04-04T15:32:33Z</dcterms:created>
  <dc:creator>Matei</dc:creator>
</cp:coreProperties>
</file>